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979" autoAdjust="0"/>
    <p:restoredTop sz="94660"/>
  </p:normalViewPr>
  <p:slideViewPr>
    <p:cSldViewPr snapToGrid="0">
      <p:cViewPr varScale="1">
        <p:scale>
          <a:sx n="68" d="100"/>
          <a:sy n="68" d="100"/>
        </p:scale>
        <p:origin x="-696"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90714A-4850-4888-A38A-103C17F183E3}" type="datetimeFigureOut">
              <a:rPr lang="en-GB" smtClean="0"/>
              <a:pPr/>
              <a:t>07/06/2019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D2B2DA-2368-4A82-90DB-E1AF94547322}" type="slidenum">
              <a:rPr lang="en-GB" smtClean="0"/>
              <a:pPr/>
              <a:t>‹#›</a:t>
            </a:fld>
            <a:endParaRPr lang="en-GB"/>
          </a:p>
        </p:txBody>
      </p:sp>
    </p:spTree>
    <p:extLst>
      <p:ext uri="{BB962C8B-B14F-4D97-AF65-F5344CB8AC3E}">
        <p14:creationId xmlns:p14="http://schemas.microsoft.com/office/powerpoint/2010/main" xmlns="" val="553691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Abortion</a:t>
            </a:r>
            <a:r>
              <a:rPr lang="en-GB" baseline="0" dirty="0" smtClean="0"/>
              <a:t> in the United States remains to be a controversial topic among many groups of persons (Segers &amp; Byrnes, 2016). </a:t>
            </a:r>
            <a:r>
              <a:rPr lang="en-GB" baseline="0" dirty="0" smtClean="0"/>
              <a:t>There is an argument that women should </a:t>
            </a:r>
            <a:r>
              <a:rPr lang="en-GB" baseline="0" dirty="0" smtClean="0"/>
              <a:t>be allowed to have abortions since they are the owners of their bodies. In addition, they should be allowed to decide what they want with the pregnancy at any given time. </a:t>
            </a:r>
            <a:endParaRPr lang="en-GB" dirty="0"/>
          </a:p>
        </p:txBody>
      </p:sp>
      <p:sp>
        <p:nvSpPr>
          <p:cNvPr id="4" name="Slide Number Placeholder 3"/>
          <p:cNvSpPr>
            <a:spLocks noGrp="1"/>
          </p:cNvSpPr>
          <p:nvPr>
            <p:ph type="sldNum" sz="quarter" idx="10"/>
          </p:nvPr>
        </p:nvSpPr>
        <p:spPr/>
        <p:txBody>
          <a:bodyPr/>
          <a:lstStyle/>
          <a:p>
            <a:fld id="{E0D2B2DA-2368-4A82-90DB-E1AF94547322}" type="slidenum">
              <a:rPr lang="en-GB" smtClean="0"/>
              <a:pPr/>
              <a:t>2</a:t>
            </a:fld>
            <a:endParaRPr lang="en-GB"/>
          </a:p>
        </p:txBody>
      </p:sp>
    </p:spTree>
    <p:extLst>
      <p:ext uri="{BB962C8B-B14F-4D97-AF65-F5344CB8AC3E}">
        <p14:creationId xmlns:p14="http://schemas.microsoft.com/office/powerpoint/2010/main" xmlns="" val="1110407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Abortion devalue</a:t>
            </a:r>
            <a:r>
              <a:rPr lang="en-GB" baseline="0" dirty="0" smtClean="0"/>
              <a:t>s the chance of women to become mothers after a specific time, which is unethical (</a:t>
            </a:r>
            <a:r>
              <a:rPr lang="it-IT" baseline="0" dirty="0" smtClean="0"/>
              <a:t>Bergallo &amp; Ramón Michel, 2016)</a:t>
            </a:r>
            <a:r>
              <a:rPr lang="en-GB" baseline="0" dirty="0" smtClean="0"/>
              <a:t>. On the same note, abortion denies life, and as such, this is seen as immoral. Children remain to be essential in many societies since they are regarded as future leaders. Therefore, abortion tends to devalues their importance and roles in society.</a:t>
            </a:r>
            <a:endParaRPr lang="en-GB" dirty="0"/>
          </a:p>
        </p:txBody>
      </p:sp>
      <p:sp>
        <p:nvSpPr>
          <p:cNvPr id="4" name="Slide Number Placeholder 3"/>
          <p:cNvSpPr>
            <a:spLocks noGrp="1"/>
          </p:cNvSpPr>
          <p:nvPr>
            <p:ph type="sldNum" sz="quarter" idx="10"/>
          </p:nvPr>
        </p:nvSpPr>
        <p:spPr/>
        <p:txBody>
          <a:bodyPr/>
          <a:lstStyle/>
          <a:p>
            <a:fld id="{E0D2B2DA-2368-4A82-90DB-E1AF94547322}" type="slidenum">
              <a:rPr lang="en-GB" smtClean="0"/>
              <a:pPr/>
              <a:t>3</a:t>
            </a:fld>
            <a:endParaRPr lang="en-GB"/>
          </a:p>
        </p:txBody>
      </p:sp>
    </p:spTree>
    <p:extLst>
      <p:ext uri="{BB962C8B-B14F-4D97-AF65-F5344CB8AC3E}">
        <p14:creationId xmlns:p14="http://schemas.microsoft.com/office/powerpoint/2010/main" xmlns="" val="235378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0D2B2DA-2368-4A82-90DB-E1AF94547322}" type="slidenum">
              <a:rPr lang="en-GB" smtClean="0"/>
              <a:pPr/>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Policy</a:t>
            </a:r>
            <a:r>
              <a:rPr lang="en-GB" baseline="0" dirty="0" smtClean="0"/>
              <a:t> makers and the government serves as fundamental stakeholders who can influence the stance through supporting it in debates and in the media (Segers &amp; Byrnes, 2016). As such, they will fund the acceptance of abortion for women. Both the freedom and rights should be regarded as critical factors that influences women’s rights to abort and give them an opportunity to do what they want with their bodies. </a:t>
            </a:r>
            <a:endParaRPr lang="en-GB" dirty="0"/>
          </a:p>
        </p:txBody>
      </p:sp>
      <p:sp>
        <p:nvSpPr>
          <p:cNvPr id="4" name="Slide Number Placeholder 3"/>
          <p:cNvSpPr>
            <a:spLocks noGrp="1"/>
          </p:cNvSpPr>
          <p:nvPr>
            <p:ph type="sldNum" sz="quarter" idx="10"/>
          </p:nvPr>
        </p:nvSpPr>
        <p:spPr/>
        <p:txBody>
          <a:bodyPr/>
          <a:lstStyle/>
          <a:p>
            <a:fld id="{E0D2B2DA-2368-4A82-90DB-E1AF94547322}" type="slidenum">
              <a:rPr lang="en-GB" smtClean="0"/>
              <a:pPr/>
              <a:t>5</a:t>
            </a:fld>
            <a:endParaRPr lang="en-GB"/>
          </a:p>
        </p:txBody>
      </p:sp>
    </p:spTree>
    <p:extLst>
      <p:ext uri="{BB962C8B-B14F-4D97-AF65-F5344CB8AC3E}">
        <p14:creationId xmlns:p14="http://schemas.microsoft.com/office/powerpoint/2010/main" xmlns="" val="671275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action itself must not be intrinsically wrong, it must be a good or neutral act</a:t>
            </a:r>
            <a:r>
              <a:rPr lang="en-GB" baseline="0" dirty="0" smtClean="0"/>
              <a:t> (</a:t>
            </a:r>
            <a:r>
              <a:rPr lang="it-IT" dirty="0" smtClean="0"/>
              <a:t>Bergallo&amp; Ramón Michel,</a:t>
            </a:r>
            <a:r>
              <a:rPr lang="it-IT" baseline="0" dirty="0" smtClean="0"/>
              <a:t> </a:t>
            </a:r>
            <a:r>
              <a:rPr lang="it-IT" dirty="0" smtClean="0"/>
              <a:t>2016). </a:t>
            </a:r>
            <a:r>
              <a:rPr lang="en-GB" dirty="0" smtClean="0"/>
              <a:t>Only the good effect must be intended, not the bad effect, even though it is foreseen.</a:t>
            </a:r>
            <a:endParaRPr lang="en-GB" dirty="0"/>
          </a:p>
        </p:txBody>
      </p:sp>
      <p:sp>
        <p:nvSpPr>
          <p:cNvPr id="4" name="Slide Number Placeholder 3"/>
          <p:cNvSpPr>
            <a:spLocks noGrp="1"/>
          </p:cNvSpPr>
          <p:nvPr>
            <p:ph type="sldNum" sz="quarter" idx="10"/>
          </p:nvPr>
        </p:nvSpPr>
        <p:spPr/>
        <p:txBody>
          <a:bodyPr/>
          <a:lstStyle/>
          <a:p>
            <a:fld id="{E0D2B2DA-2368-4A82-90DB-E1AF94547322}" type="slidenum">
              <a:rPr lang="en-GB" smtClean="0"/>
              <a:pPr/>
              <a:t>6</a:t>
            </a:fld>
            <a:endParaRPr lang="en-GB"/>
          </a:p>
        </p:txBody>
      </p:sp>
    </p:spTree>
    <p:extLst>
      <p:ext uri="{BB962C8B-B14F-4D97-AF65-F5344CB8AC3E}">
        <p14:creationId xmlns:p14="http://schemas.microsoft.com/office/powerpoint/2010/main" xmlns="" val="3387935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 women who are willing</a:t>
            </a:r>
            <a:r>
              <a:rPr lang="en-GB" baseline="0" dirty="0" smtClean="0"/>
              <a:t> to access to access birth control pills should easily be allowed to do it (</a:t>
            </a:r>
            <a:r>
              <a:rPr lang="it-IT" baseline="0" dirty="0" smtClean="0"/>
              <a:t>Bergallo &amp; Ramón Michel, 2016).</a:t>
            </a:r>
            <a:r>
              <a:rPr lang="en-GB" baseline="0" dirty="0" smtClean="0"/>
              <a:t> On the same note, physicians should aim at providing care to women willing to conduct abortions. Therefore, safety for </a:t>
            </a:r>
            <a:r>
              <a:rPr lang="en-GB" baseline="0" dirty="0" err="1" smtClean="0"/>
              <a:t>wimen</a:t>
            </a:r>
            <a:r>
              <a:rPr lang="en-GB" baseline="0" dirty="0" smtClean="0"/>
              <a:t> will be promoted.</a:t>
            </a:r>
            <a:endParaRPr lang="en-GB" dirty="0"/>
          </a:p>
        </p:txBody>
      </p:sp>
      <p:sp>
        <p:nvSpPr>
          <p:cNvPr id="4" name="Slide Number Placeholder 3"/>
          <p:cNvSpPr>
            <a:spLocks noGrp="1"/>
          </p:cNvSpPr>
          <p:nvPr>
            <p:ph type="sldNum" sz="quarter" idx="10"/>
          </p:nvPr>
        </p:nvSpPr>
        <p:spPr/>
        <p:txBody>
          <a:bodyPr/>
          <a:lstStyle/>
          <a:p>
            <a:fld id="{E0D2B2DA-2368-4A82-90DB-E1AF94547322}" type="slidenum">
              <a:rPr lang="en-GB" smtClean="0"/>
              <a:pPr/>
              <a:t>7</a:t>
            </a:fld>
            <a:endParaRPr lang="en-GB"/>
          </a:p>
        </p:txBody>
      </p:sp>
    </p:spTree>
    <p:extLst>
      <p:ext uri="{BB962C8B-B14F-4D97-AF65-F5344CB8AC3E}">
        <p14:creationId xmlns:p14="http://schemas.microsoft.com/office/powerpoint/2010/main" xmlns="" val="1905311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Consequence Based (Utilitarian) ethical</a:t>
            </a:r>
            <a:r>
              <a:rPr lang="en-GB" baseline="0" dirty="0" smtClean="0"/>
              <a:t> theory aims to allow women do what they want with their bodies as far as abortion is concerned (</a:t>
            </a:r>
            <a:r>
              <a:rPr lang="en-GB" baseline="0" dirty="0" err="1" smtClean="0"/>
              <a:t>Francome</a:t>
            </a:r>
            <a:r>
              <a:rPr lang="en-GB" baseline="0" dirty="0" smtClean="0"/>
              <a:t>, 2016). As such, the central goal is to maximize happiness and minimize suffering for the most people.</a:t>
            </a:r>
            <a:endParaRPr lang="en-GB" dirty="0"/>
          </a:p>
        </p:txBody>
      </p:sp>
      <p:sp>
        <p:nvSpPr>
          <p:cNvPr id="4" name="Slide Number Placeholder 3"/>
          <p:cNvSpPr>
            <a:spLocks noGrp="1"/>
          </p:cNvSpPr>
          <p:nvPr>
            <p:ph type="sldNum" sz="quarter" idx="10"/>
          </p:nvPr>
        </p:nvSpPr>
        <p:spPr/>
        <p:txBody>
          <a:bodyPr/>
          <a:lstStyle/>
          <a:p>
            <a:fld id="{E0D2B2DA-2368-4A82-90DB-E1AF94547322}" type="slidenum">
              <a:rPr lang="en-GB" smtClean="0"/>
              <a:pPr/>
              <a:t>8</a:t>
            </a:fld>
            <a:endParaRPr lang="en-GB"/>
          </a:p>
        </p:txBody>
      </p:sp>
    </p:spTree>
    <p:extLst>
      <p:ext uri="{BB962C8B-B14F-4D97-AF65-F5344CB8AC3E}">
        <p14:creationId xmlns:p14="http://schemas.microsoft.com/office/powerpoint/2010/main" xmlns="" val="734640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a:t>
            </a:r>
            <a:r>
              <a:rPr lang="en-GB" baseline="0" dirty="0" smtClean="0"/>
              <a:t> is the </a:t>
            </a:r>
            <a:r>
              <a:rPr lang="en-GB" dirty="0" smtClean="0"/>
              <a:t>women's right to have abortion</a:t>
            </a:r>
            <a:r>
              <a:rPr lang="en-GB" baseline="0" dirty="0" smtClean="0"/>
              <a:t>, and as such, they should be allowed to conduct it at any given time. Policy makers and the government are critical in this issue since they have the power and influence to initiate policies that support women to conduct abortions without feeling the pressure. </a:t>
            </a:r>
            <a:endParaRPr lang="en-GB" dirty="0"/>
          </a:p>
        </p:txBody>
      </p:sp>
      <p:sp>
        <p:nvSpPr>
          <p:cNvPr id="4" name="Slide Number Placeholder 3"/>
          <p:cNvSpPr>
            <a:spLocks noGrp="1"/>
          </p:cNvSpPr>
          <p:nvPr>
            <p:ph type="sldNum" sz="quarter" idx="10"/>
          </p:nvPr>
        </p:nvSpPr>
        <p:spPr/>
        <p:txBody>
          <a:bodyPr/>
          <a:lstStyle/>
          <a:p>
            <a:fld id="{E0D2B2DA-2368-4A82-90DB-E1AF94547322}" type="slidenum">
              <a:rPr lang="en-GB" smtClean="0"/>
              <a:pPr/>
              <a:t>9</a:t>
            </a:fld>
            <a:endParaRPr lang="en-GB"/>
          </a:p>
        </p:txBody>
      </p:sp>
    </p:spTree>
    <p:extLst>
      <p:ext uri="{BB962C8B-B14F-4D97-AF65-F5344CB8AC3E}">
        <p14:creationId xmlns:p14="http://schemas.microsoft.com/office/powerpoint/2010/main" xmlns="" val="26887223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37D618A-F0F1-416C-99AA-4E54190A35F0}" type="datetimeFigureOut">
              <a:rPr lang="en-GB" smtClean="0"/>
              <a:pPr/>
              <a:t>07/06/2019</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3812094-1426-44C8-84B5-7DA8D836E408}"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37D618A-F0F1-416C-99AA-4E54190A35F0}" type="datetimeFigureOut">
              <a:rPr lang="en-GB" smtClean="0"/>
              <a:pPr/>
              <a:t>07/06/2019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93812094-1426-44C8-84B5-7DA8D836E408}"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37D618A-F0F1-416C-99AA-4E54190A35F0}" type="datetimeFigureOut">
              <a:rPr lang="en-GB" smtClean="0"/>
              <a:pPr/>
              <a:t>07/06/2019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93812094-1426-44C8-84B5-7DA8D836E408}" type="slidenum">
              <a:rPr lang="en-GB" smtClean="0"/>
              <a:pPr/>
              <a:t>‹#›</a:t>
            </a:fld>
            <a:endParaRPr lang="en-GB"/>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37D618A-F0F1-416C-99AA-4E54190A35F0}" type="datetimeFigureOut">
              <a:rPr lang="en-GB" smtClean="0"/>
              <a:pPr/>
              <a:t>07/06/2019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93812094-1426-44C8-84B5-7DA8D836E408}"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37D618A-F0F1-416C-99AA-4E54190A35F0}" type="datetimeFigureOut">
              <a:rPr lang="en-GB" smtClean="0"/>
              <a:pPr/>
              <a:t>07/06/2019</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93812094-1426-44C8-84B5-7DA8D836E408}"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37D618A-F0F1-416C-99AA-4E54190A35F0}" type="datetimeFigureOut">
              <a:rPr lang="en-GB" smtClean="0"/>
              <a:pPr/>
              <a:t>07/06/2019</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93812094-1426-44C8-84B5-7DA8D836E408}"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37D618A-F0F1-416C-99AA-4E54190A35F0}" type="datetimeFigureOut">
              <a:rPr lang="en-GB" smtClean="0"/>
              <a:pPr/>
              <a:t>07/06/2019</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93812094-1426-44C8-84B5-7DA8D836E408}"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937D618A-F0F1-416C-99AA-4E54190A35F0}" type="datetimeFigureOut">
              <a:rPr lang="en-GB" smtClean="0"/>
              <a:pPr/>
              <a:t>07/06/2019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93812094-1426-44C8-84B5-7DA8D836E408}"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37D618A-F0F1-416C-99AA-4E54190A35F0}" type="datetimeFigureOut">
              <a:rPr lang="en-GB" smtClean="0"/>
              <a:pPr/>
              <a:t>07/06/2019</a:t>
            </a:fld>
            <a:endParaRPr lang="en-GB"/>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3812094-1426-44C8-84B5-7DA8D836E408}" type="slidenum">
              <a:rPr lang="en-GB" smtClean="0"/>
              <a:pPr/>
              <a:t>‹#›</a:t>
            </a:fld>
            <a:endParaRPr lang="en-GB"/>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37D618A-F0F1-416C-99AA-4E54190A35F0}" type="datetimeFigureOut">
              <a:rPr lang="en-GB" smtClean="0"/>
              <a:pPr/>
              <a:t>07/06/2019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93812094-1426-44C8-84B5-7DA8D836E40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37D618A-F0F1-416C-99AA-4E54190A35F0}" type="datetimeFigureOut">
              <a:rPr lang="en-GB" smtClean="0"/>
              <a:pPr/>
              <a:t>07/06/2019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93812094-1426-44C8-84B5-7DA8D836E408}"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937D618A-F0F1-416C-99AA-4E54190A35F0}" type="datetimeFigureOut">
              <a:rPr lang="en-GB" smtClean="0"/>
              <a:pPr/>
              <a:t>07/06/2019</a:t>
            </a:fld>
            <a:endParaRPr lang="en-GB"/>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93812094-1426-44C8-84B5-7DA8D836E40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993692"/>
            <a:ext cx="7766936" cy="899410"/>
          </a:xfrm>
        </p:spPr>
        <p:txBody>
          <a:bodyPr/>
          <a:lstStyle/>
          <a:p>
            <a:pPr algn="ctr"/>
            <a:r>
              <a:rPr lang="en-GB" sz="2800" dirty="0" smtClean="0">
                <a:latin typeface="Times New Roman" panose="02020603050405020304" pitchFamily="18" charset="0"/>
                <a:cs typeface="Times New Roman" panose="02020603050405020304" pitchFamily="18" charset="0"/>
              </a:rPr>
              <a:t>Ethical Issues</a:t>
            </a:r>
            <a:endParaRPr lang="en-GB"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07067" y="3507699"/>
            <a:ext cx="7766936" cy="704538"/>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Women's Right </a:t>
            </a:r>
            <a:r>
              <a:rPr lang="en-GB" sz="2800" dirty="0" smtClean="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h</a:t>
            </a:r>
            <a:r>
              <a:rPr lang="en-GB" sz="2800" dirty="0" smtClean="0">
                <a:latin typeface="Times New Roman" panose="02020603050405020304" pitchFamily="18" charset="0"/>
                <a:cs typeface="Times New Roman" panose="02020603050405020304" pitchFamily="18" charset="0"/>
              </a:rPr>
              <a:t>ave </a:t>
            </a:r>
            <a:r>
              <a:rPr lang="en-GB" sz="2800" dirty="0" smtClean="0">
                <a:latin typeface="Times New Roman" panose="02020603050405020304" pitchFamily="18" charset="0"/>
                <a:cs typeface="Times New Roman" panose="02020603050405020304" pitchFamily="18" charset="0"/>
              </a:rPr>
              <a:t>Abortion</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42110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3989" y="899418"/>
            <a:ext cx="8596668" cy="5458487"/>
          </a:xfrm>
        </p:spPr>
        <p:txBody>
          <a:bodyPr>
            <a:normAutofit/>
          </a:bodyPr>
          <a:lstStyle/>
          <a:p>
            <a:r>
              <a:rPr lang="en-GB" sz="2000" dirty="0" smtClean="0">
                <a:latin typeface="Times New Roman" panose="02020603050405020304" pitchFamily="18" charset="0"/>
                <a:cs typeface="Times New Roman" panose="02020603050405020304" pitchFamily="18" charset="0"/>
              </a:rPr>
              <a:t>Abortion is a controversial topic in the United States.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Women are the owners of their bodies (Segers </a:t>
            </a:r>
            <a:r>
              <a:rPr lang="en-GB" sz="2000" dirty="0">
                <a:latin typeface="Times New Roman" panose="02020603050405020304" pitchFamily="18" charset="0"/>
                <a:cs typeface="Times New Roman" panose="02020603050405020304" pitchFamily="18" charset="0"/>
              </a:rPr>
              <a:t>&amp; </a:t>
            </a:r>
            <a:r>
              <a:rPr lang="en-GB" sz="2000" dirty="0" smtClean="0">
                <a:latin typeface="Times New Roman" panose="02020603050405020304" pitchFamily="18" charset="0"/>
                <a:cs typeface="Times New Roman" panose="02020603050405020304" pitchFamily="18" charset="0"/>
              </a:rPr>
              <a:t>Byrnes, 2016). </a:t>
            </a:r>
          </a:p>
          <a:p>
            <a:r>
              <a:rPr lang="en-GB" sz="2000" dirty="0" smtClean="0">
                <a:latin typeface="Times New Roman" panose="02020603050405020304" pitchFamily="18" charset="0"/>
                <a:cs typeface="Times New Roman" panose="02020603050405020304" pitchFamily="18" charset="0"/>
              </a:rPr>
              <a:t>Women carry the foetus for nine months. </a:t>
            </a:r>
          </a:p>
          <a:p>
            <a:r>
              <a:rPr lang="en-GB" sz="2000" dirty="0" smtClean="0">
                <a:latin typeface="Times New Roman" panose="02020603050405020304" pitchFamily="18" charset="0"/>
                <a:cs typeface="Times New Roman" panose="02020603050405020304" pitchFamily="18" charset="0"/>
              </a:rPr>
              <a:t>It is ethical to grant women full rights for them to be content.</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59960"/>
            <a:ext cx="8596668" cy="629587"/>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Women's Right </a:t>
            </a:r>
            <a:r>
              <a:rPr lang="en-GB" sz="2800" dirty="0" smtClean="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h</a:t>
            </a:r>
            <a:r>
              <a:rPr lang="en-GB" sz="2800" dirty="0" smtClean="0">
                <a:latin typeface="Times New Roman" panose="02020603050405020304" pitchFamily="18" charset="0"/>
                <a:cs typeface="Times New Roman" panose="02020603050405020304" pitchFamily="18" charset="0"/>
              </a:rPr>
              <a:t>ave </a:t>
            </a:r>
            <a:r>
              <a:rPr lang="en-GB" sz="2800" dirty="0" smtClean="0">
                <a:latin typeface="Times New Roman" panose="02020603050405020304" pitchFamily="18" charset="0"/>
                <a:cs typeface="Times New Roman" panose="02020603050405020304" pitchFamily="18" charset="0"/>
              </a:rPr>
              <a:t>Abortion</a:t>
            </a:r>
            <a:endParaRPr lang="en-GB"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4" y="2841674"/>
            <a:ext cx="7593482" cy="4016326"/>
          </a:xfrm>
          <a:prstGeom prst="rect">
            <a:avLst/>
          </a:prstGeom>
        </p:spPr>
      </p:pic>
    </p:spTree>
    <p:extLst>
      <p:ext uri="{BB962C8B-B14F-4D97-AF65-F5344CB8AC3E}">
        <p14:creationId xmlns:p14="http://schemas.microsoft.com/office/powerpoint/2010/main" xmlns="" val="1617711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9876" y="1471272"/>
            <a:ext cx="8596668" cy="4884788"/>
          </a:xfrm>
        </p:spPr>
        <p:txBody>
          <a:bodyPr>
            <a:normAutofit/>
          </a:bodyPr>
          <a:lstStyle/>
          <a:p>
            <a:r>
              <a:rPr lang="en-GB" sz="2000" dirty="0" smtClean="0">
                <a:latin typeface="Times New Roman" panose="02020603050405020304" pitchFamily="18" charset="0"/>
                <a:cs typeface="Times New Roman" panose="02020603050405020304" pitchFamily="18" charset="0"/>
              </a:rPr>
              <a:t>Abortion violates the timing on motherhood. </a:t>
            </a:r>
          </a:p>
          <a:p>
            <a:r>
              <a:rPr lang="en-GB" sz="2000" dirty="0" smtClean="0">
                <a:latin typeface="Times New Roman" panose="02020603050405020304" pitchFamily="18" charset="0"/>
                <a:cs typeface="Times New Roman" panose="02020603050405020304" pitchFamily="18" charset="0"/>
              </a:rPr>
              <a:t>Abortion is regarded as a form of murder (</a:t>
            </a:r>
            <a:r>
              <a:rPr lang="it-IT" sz="2000" dirty="0" smtClean="0">
                <a:latin typeface="Times New Roman" panose="02020603050405020304" pitchFamily="18" charset="0"/>
                <a:cs typeface="Times New Roman" panose="02020603050405020304" pitchFamily="18" charset="0"/>
              </a:rPr>
              <a:t>Bergallo </a:t>
            </a:r>
            <a:r>
              <a:rPr lang="it-IT" sz="2000" dirty="0">
                <a:latin typeface="Times New Roman" panose="02020603050405020304" pitchFamily="18" charset="0"/>
                <a:cs typeface="Times New Roman" panose="02020603050405020304" pitchFamily="18" charset="0"/>
              </a:rPr>
              <a:t>&amp; Ramón </a:t>
            </a:r>
            <a:r>
              <a:rPr lang="it-IT" sz="2000" dirty="0" smtClean="0">
                <a:latin typeface="Times New Roman" panose="02020603050405020304" pitchFamily="18" charset="0"/>
                <a:cs typeface="Times New Roman" panose="02020603050405020304" pitchFamily="18" charset="0"/>
              </a:rPr>
              <a:t>Michel, 2016</a:t>
            </a:r>
            <a:r>
              <a:rPr lang="it-IT" sz="2000" dirty="0">
                <a:latin typeface="Times New Roman" panose="02020603050405020304" pitchFamily="18" charset="0"/>
                <a:cs typeface="Times New Roman" panose="02020603050405020304" pitchFamily="18" charset="0"/>
              </a:rPr>
              <a:t>)</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It devalues the importance of children in society.</a:t>
            </a:r>
          </a:p>
          <a:p>
            <a:r>
              <a:rPr lang="en-GB" sz="2000" dirty="0" smtClean="0">
                <a:latin typeface="Times New Roman" panose="02020603050405020304" pitchFamily="18" charset="0"/>
                <a:cs typeface="Times New Roman" panose="02020603050405020304" pitchFamily="18" charset="0"/>
              </a:rPr>
              <a:t>It denies a potential life the opportunity to continue developing.</a:t>
            </a:r>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279817"/>
            <a:ext cx="8596668" cy="964367"/>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Dilemmas or Concerns on Women's Right </a:t>
            </a:r>
            <a:r>
              <a:rPr lang="en-GB" sz="2800" dirty="0" smtClean="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h</a:t>
            </a:r>
            <a:r>
              <a:rPr lang="en-GB" sz="2800" dirty="0" smtClean="0">
                <a:latin typeface="Times New Roman" panose="02020603050405020304" pitchFamily="18" charset="0"/>
                <a:cs typeface="Times New Roman" panose="02020603050405020304" pitchFamily="18" charset="0"/>
              </a:rPr>
              <a:t>ave </a:t>
            </a:r>
            <a:r>
              <a:rPr lang="en-GB" sz="2800" dirty="0" smtClean="0">
                <a:latin typeface="Times New Roman" panose="02020603050405020304" pitchFamily="18" charset="0"/>
                <a:cs typeface="Times New Roman" panose="02020603050405020304" pitchFamily="18" charset="0"/>
              </a:rPr>
              <a:t>Abortion </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3871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9537" y="1023252"/>
            <a:ext cx="8596668" cy="5231568"/>
          </a:xfrm>
        </p:spPr>
        <p:txBody>
          <a:bodyPr>
            <a:normAutofit/>
          </a:bodyPr>
          <a:lstStyle/>
          <a:p>
            <a:r>
              <a:rPr lang="en-GB" sz="2000" dirty="0" smtClean="0">
                <a:latin typeface="Times New Roman" panose="02020603050405020304" pitchFamily="18" charset="0"/>
                <a:cs typeface="Times New Roman" panose="02020603050405020304" pitchFamily="18" charset="0"/>
              </a:rPr>
              <a:t>Women are part and parcel of society hence the need to grant them the opportunity to make critical decisions that matter a lot in their lives. In other words, women should be given rights to have an abortion based on any given time. I think that forcing women to keep the pregnancies yet they are unwilling will only get things worse. The children will end up abandoned and adopted in child help services. Hence, I affirm to the point that women should be allowed to have an abortion comfortably without being restricted or threatened. </a:t>
            </a: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164892"/>
            <a:ext cx="8596668" cy="82445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My Rationale </a:t>
            </a:r>
            <a:r>
              <a:rPr lang="en-GB" sz="2800" dirty="0" smtClean="0">
                <a:latin typeface="Times New Roman" panose="02020603050405020304" pitchFamily="18" charset="0"/>
                <a:cs typeface="Times New Roman" panose="02020603050405020304" pitchFamily="18" charset="0"/>
              </a:rPr>
              <a:t>on </a:t>
            </a:r>
            <a:r>
              <a:rPr lang="en-GB" sz="2800" dirty="0" smtClean="0">
                <a:latin typeface="Times New Roman" panose="02020603050405020304" pitchFamily="18" charset="0"/>
                <a:cs typeface="Times New Roman" panose="02020603050405020304" pitchFamily="18" charset="0"/>
              </a:rPr>
              <a:t>The Issue</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96523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9537" y="1554063"/>
            <a:ext cx="8596668" cy="4952244"/>
          </a:xfrm>
        </p:spPr>
        <p:txBody>
          <a:bodyPr>
            <a:normAutofit/>
          </a:bodyPr>
          <a:lstStyle/>
          <a:p>
            <a:r>
              <a:rPr lang="en-GB" sz="2000" dirty="0" smtClean="0">
                <a:latin typeface="Times New Roman" panose="02020603050405020304" pitchFamily="18" charset="0"/>
                <a:cs typeface="Times New Roman" panose="02020603050405020304" pitchFamily="18" charset="0"/>
              </a:rPr>
              <a:t>Policy makers. </a:t>
            </a:r>
          </a:p>
          <a:p>
            <a:r>
              <a:rPr lang="en-GB" sz="2000" dirty="0" smtClean="0">
                <a:latin typeface="Times New Roman" panose="02020603050405020304" pitchFamily="18" charset="0"/>
                <a:cs typeface="Times New Roman" panose="02020603050405020304" pitchFamily="18" charset="0"/>
              </a:rPr>
              <a:t>The government (Segers </a:t>
            </a:r>
            <a:r>
              <a:rPr lang="en-GB" sz="2000" dirty="0">
                <a:latin typeface="Times New Roman" panose="02020603050405020304" pitchFamily="18" charset="0"/>
                <a:cs typeface="Times New Roman" panose="02020603050405020304" pitchFamily="18" charset="0"/>
              </a:rPr>
              <a:t>&amp; Byrnes, 2016</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Freedom and Choices.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Rights.</a:t>
            </a:r>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986824" y="715377"/>
            <a:ext cx="8596668" cy="824459"/>
          </a:xfrm>
        </p:spPr>
        <p:txBody>
          <a:bodyPr>
            <a:normAutofit fontScale="90000"/>
          </a:bodyPr>
          <a:lstStyle/>
          <a:p>
            <a:pPr algn="ctr"/>
            <a:r>
              <a:rPr lang="en-GB" sz="2800" dirty="0" smtClean="0">
                <a:latin typeface="Times New Roman" panose="02020603050405020304" pitchFamily="18" charset="0"/>
                <a:cs typeface="Times New Roman" panose="02020603050405020304" pitchFamily="18" charset="0"/>
              </a:rPr>
              <a:t>The Key Stakeholders and Factors </a:t>
            </a:r>
            <a:r>
              <a:rPr lang="en-GB" sz="2800" dirty="0" smtClean="0">
                <a:latin typeface="Times New Roman" panose="02020603050405020304" pitchFamily="18" charset="0"/>
                <a:cs typeface="Times New Roman" panose="02020603050405020304" pitchFamily="18" charset="0"/>
              </a:rPr>
              <a:t>in </a:t>
            </a:r>
            <a:r>
              <a:rPr lang="en-GB" sz="2800" dirty="0" smtClean="0">
                <a:latin typeface="Times New Roman" panose="02020603050405020304" pitchFamily="18" charset="0"/>
                <a:cs typeface="Times New Roman" panose="02020603050405020304" pitchFamily="18" charset="0"/>
              </a:rPr>
              <a:t>Support </a:t>
            </a:r>
            <a:r>
              <a:rPr lang="en-GB" sz="2800" dirty="0" smtClean="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the Issue </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34794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6485" y="1205116"/>
            <a:ext cx="8596668" cy="5061926"/>
          </a:xfrm>
        </p:spPr>
        <p:txBody>
          <a:bodyPr>
            <a:normAutofit/>
          </a:bodyPr>
          <a:lstStyle/>
          <a:p>
            <a:r>
              <a:rPr lang="en-GB" sz="2000" dirty="0" err="1" smtClean="0">
                <a:latin typeface="Times New Roman" panose="02020603050405020304" pitchFamily="18" charset="0"/>
                <a:cs typeface="Times New Roman" panose="02020603050405020304" pitchFamily="18" charset="0"/>
              </a:rPr>
              <a:t>Nonmalefinence</a:t>
            </a:r>
            <a:r>
              <a:rPr lang="en-GB" sz="2000" dirty="0" smtClean="0">
                <a:latin typeface="Times New Roman" panose="02020603050405020304" pitchFamily="18" charset="0"/>
                <a:cs typeface="Times New Roman" panose="02020603050405020304" pitchFamily="18" charset="0"/>
              </a:rPr>
              <a:t> is related to </a:t>
            </a:r>
            <a:r>
              <a:rPr lang="en-GB" sz="2000" dirty="0" smtClean="0">
                <a:latin typeface="Times New Roman" panose="02020603050405020304" pitchFamily="18" charset="0"/>
                <a:cs typeface="Times New Roman" panose="02020603050405020304" pitchFamily="18" charset="0"/>
              </a:rPr>
              <a:t>women’s </a:t>
            </a:r>
            <a:r>
              <a:rPr lang="en-GB" sz="2000" dirty="0" smtClean="0">
                <a:latin typeface="Times New Roman" panose="02020603050405020304" pitchFamily="18" charset="0"/>
                <a:cs typeface="Times New Roman" panose="02020603050405020304" pitchFamily="18" charset="0"/>
              </a:rPr>
              <a:t>right to abort.</a:t>
            </a:r>
          </a:p>
          <a:p>
            <a:r>
              <a:rPr lang="en-GB" sz="2000" dirty="0" smtClean="0">
                <a:latin typeface="Times New Roman" panose="02020603050405020304" pitchFamily="18" charset="0"/>
                <a:cs typeface="Times New Roman" panose="02020603050405020304" pitchFamily="18" charset="0"/>
              </a:rPr>
              <a:t>The </a:t>
            </a:r>
            <a:r>
              <a:rPr lang="en-GB" sz="2000" dirty="0" smtClean="0">
                <a:latin typeface="Times New Roman" panose="02020603050405020304" pitchFamily="18" charset="0"/>
                <a:cs typeface="Times New Roman" panose="02020603050405020304" pitchFamily="18" charset="0"/>
              </a:rPr>
              <a:t>good</a:t>
            </a:r>
            <a:r>
              <a:rPr lang="en-GB" sz="2000" dirty="0" smtClean="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things in society must outweigh the bad ones. </a:t>
            </a:r>
          </a:p>
          <a:p>
            <a:r>
              <a:rPr lang="en-GB" sz="2000" dirty="0">
                <a:latin typeface="Times New Roman" panose="02020603050405020304" pitchFamily="18" charset="0"/>
                <a:cs typeface="Times New Roman" panose="02020603050405020304" pitchFamily="18" charset="0"/>
              </a:rPr>
              <a:t>T</a:t>
            </a:r>
            <a:r>
              <a:rPr lang="en-GB" sz="2000" dirty="0" smtClean="0">
                <a:latin typeface="Times New Roman" panose="02020603050405020304" pitchFamily="18" charset="0"/>
                <a:cs typeface="Times New Roman" panose="02020603050405020304" pitchFamily="18" charset="0"/>
              </a:rPr>
              <a:t>he </a:t>
            </a:r>
            <a:r>
              <a:rPr lang="en-GB" sz="2000" dirty="0">
                <a:latin typeface="Times New Roman" panose="02020603050405020304" pitchFamily="18" charset="0"/>
                <a:cs typeface="Times New Roman" panose="02020603050405020304" pitchFamily="18" charset="0"/>
              </a:rPr>
              <a:t>action itself must not be intrinsically </a:t>
            </a:r>
            <a:r>
              <a:rPr lang="en-GB" sz="2000" dirty="0" smtClean="0">
                <a:latin typeface="Times New Roman" panose="02020603050405020304" pitchFamily="18" charset="0"/>
                <a:cs typeface="Times New Roman" panose="02020603050405020304" pitchFamily="18" charset="0"/>
              </a:rPr>
              <a:t>wrong </a:t>
            </a:r>
            <a:r>
              <a:rPr lang="en-GB" sz="2000" dirty="0" smtClean="0">
                <a:latin typeface="Times New Roman" panose="02020603050405020304" pitchFamily="18" charset="0"/>
                <a:cs typeface="Times New Roman" panose="02020603050405020304" pitchFamily="18" charset="0"/>
              </a:rPr>
              <a:t>but should </a:t>
            </a:r>
            <a:r>
              <a:rPr lang="en-GB" sz="2000" dirty="0">
                <a:latin typeface="Times New Roman" panose="02020603050405020304" pitchFamily="18" charset="0"/>
                <a:cs typeface="Times New Roman" panose="02020603050405020304" pitchFamily="18" charset="0"/>
              </a:rPr>
              <a:t>be a good or neutral </a:t>
            </a:r>
            <a:r>
              <a:rPr lang="en-GB" sz="2000" dirty="0" smtClean="0">
                <a:latin typeface="Times New Roman" panose="02020603050405020304" pitchFamily="18" charset="0"/>
                <a:cs typeface="Times New Roman" panose="02020603050405020304" pitchFamily="18" charset="0"/>
              </a:rPr>
              <a:t>act (</a:t>
            </a:r>
            <a:r>
              <a:rPr lang="it-IT" sz="2000" dirty="0" smtClean="0">
                <a:latin typeface="Times New Roman" panose="02020603050405020304" pitchFamily="18" charset="0"/>
                <a:cs typeface="Times New Roman" panose="02020603050405020304" pitchFamily="18" charset="0"/>
              </a:rPr>
              <a:t>Bergallo </a:t>
            </a:r>
            <a:r>
              <a:rPr lang="it-IT" sz="2000" dirty="0">
                <a:latin typeface="Times New Roman" panose="02020603050405020304" pitchFamily="18" charset="0"/>
                <a:cs typeface="Times New Roman" panose="02020603050405020304" pitchFamily="18" charset="0"/>
              </a:rPr>
              <a:t>&amp; Ramón </a:t>
            </a:r>
            <a:r>
              <a:rPr lang="it-IT" sz="2000" dirty="0" smtClean="0">
                <a:latin typeface="Times New Roman" panose="02020603050405020304" pitchFamily="18" charset="0"/>
                <a:cs typeface="Times New Roman" panose="02020603050405020304" pitchFamily="18" charset="0"/>
              </a:rPr>
              <a:t>Michel, 2016).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Only </a:t>
            </a:r>
            <a:r>
              <a:rPr lang="en-GB" sz="2000" dirty="0">
                <a:latin typeface="Times New Roman" panose="02020603050405020304" pitchFamily="18" charset="0"/>
                <a:cs typeface="Times New Roman" panose="02020603050405020304" pitchFamily="18" charset="0"/>
              </a:rPr>
              <a:t>the good effect must be intended, not the bad </a:t>
            </a:r>
            <a:r>
              <a:rPr lang="en-GB" sz="2000" dirty="0" smtClean="0">
                <a:latin typeface="Times New Roman" panose="02020603050405020304" pitchFamily="18" charset="0"/>
                <a:cs typeface="Times New Roman" panose="02020603050405020304" pitchFamily="18" charset="0"/>
              </a:rPr>
              <a:t>effect.</a:t>
            </a: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356967" y="451881"/>
            <a:ext cx="8596668" cy="627411"/>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Ethical Principles Involved </a:t>
            </a:r>
            <a:endParaRPr lang="en-GB"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61740" y="3525686"/>
            <a:ext cx="7955934" cy="3142400"/>
          </a:xfrm>
          <a:prstGeom prst="rect">
            <a:avLst/>
          </a:prstGeom>
        </p:spPr>
      </p:pic>
    </p:spTree>
    <p:extLst>
      <p:ext uri="{BB962C8B-B14F-4D97-AF65-F5344CB8AC3E}">
        <p14:creationId xmlns:p14="http://schemas.microsoft.com/office/powerpoint/2010/main" xmlns="" val="2704153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9031" y="1102745"/>
            <a:ext cx="8596668" cy="4742381"/>
          </a:xfrm>
        </p:spPr>
        <p:txBody>
          <a:bodyPr>
            <a:normAutofit/>
          </a:bodyPr>
          <a:lstStyle/>
          <a:p>
            <a:r>
              <a:rPr lang="en-GB" sz="2000" dirty="0" smtClean="0">
                <a:latin typeface="Times New Roman" panose="02020603050405020304" pitchFamily="18" charset="0"/>
                <a:cs typeface="Times New Roman" panose="02020603050405020304" pitchFamily="18" charset="0"/>
              </a:rPr>
              <a:t>Health care services should be accessible to all women.</a:t>
            </a:r>
          </a:p>
          <a:p>
            <a:r>
              <a:rPr lang="en-GB" sz="2000" dirty="0" smtClean="0">
                <a:latin typeface="Times New Roman" panose="02020603050405020304" pitchFamily="18" charset="0"/>
                <a:cs typeface="Times New Roman" panose="02020603050405020304" pitchFamily="18" charset="0"/>
              </a:rPr>
              <a:t>Women in marginalized areas should enjoy care.</a:t>
            </a:r>
          </a:p>
          <a:p>
            <a:r>
              <a:rPr lang="en-GB" sz="2000" dirty="0" smtClean="0">
                <a:latin typeface="Times New Roman" panose="02020603050405020304" pitchFamily="18" charset="0"/>
                <a:cs typeface="Times New Roman" panose="02020603050405020304" pitchFamily="18" charset="0"/>
              </a:rPr>
              <a:t>Women should easily access birth control medications.</a:t>
            </a:r>
          </a:p>
          <a:p>
            <a:r>
              <a:rPr lang="en-GB" sz="2000" dirty="0" smtClean="0">
                <a:latin typeface="Times New Roman" panose="02020603050405020304" pitchFamily="18" charset="0"/>
                <a:cs typeface="Times New Roman" panose="02020603050405020304" pitchFamily="18" charset="0"/>
              </a:rPr>
              <a:t>Access to health is a moral right (</a:t>
            </a:r>
            <a:r>
              <a:rPr lang="it-IT" sz="2000" dirty="0" smtClean="0">
                <a:latin typeface="Times New Roman" panose="02020603050405020304" pitchFamily="18" charset="0"/>
                <a:cs typeface="Times New Roman" panose="02020603050405020304" pitchFamily="18" charset="0"/>
              </a:rPr>
              <a:t>Bergallo </a:t>
            </a:r>
            <a:r>
              <a:rPr lang="it-IT" sz="2000" dirty="0">
                <a:latin typeface="Times New Roman" panose="02020603050405020304" pitchFamily="18" charset="0"/>
                <a:cs typeface="Times New Roman" panose="02020603050405020304" pitchFamily="18" charset="0"/>
              </a:rPr>
              <a:t>&amp; Ramón </a:t>
            </a:r>
            <a:r>
              <a:rPr lang="it-IT" sz="2000" dirty="0" smtClean="0">
                <a:latin typeface="Times New Roman" panose="02020603050405020304" pitchFamily="18" charset="0"/>
                <a:cs typeface="Times New Roman" panose="02020603050405020304" pitchFamily="18" charset="0"/>
              </a:rPr>
              <a:t>Michel, 2016).</a:t>
            </a:r>
            <a:r>
              <a:rPr lang="en-GB" sz="2000" dirty="0" smtClean="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542422" y="264826"/>
            <a:ext cx="8596668" cy="739515"/>
          </a:xfrm>
        </p:spPr>
        <p:txBody>
          <a:bodyPr>
            <a:normAutofit/>
          </a:bodyPr>
          <a:lstStyle/>
          <a:p>
            <a:pPr algn="ctr"/>
            <a:r>
              <a:rPr lang="en-GB" sz="2800" dirty="0" smtClean="0">
                <a:latin typeface="Times New Roman" pitchFamily="18" charset="0"/>
                <a:cs typeface="Times New Roman" pitchFamily="18" charset="0"/>
              </a:rPr>
              <a:t>Access </a:t>
            </a:r>
            <a:r>
              <a:rPr lang="en-GB" sz="2800" dirty="0" smtClean="0">
                <a:latin typeface="Times New Roman" pitchFamily="18" charset="0"/>
                <a:cs typeface="Times New Roman" pitchFamily="18" charset="0"/>
              </a:rPr>
              <a:t>as </a:t>
            </a:r>
            <a:r>
              <a:rPr lang="en-GB" sz="2800" dirty="0" smtClean="0">
                <a:latin typeface="Times New Roman" pitchFamily="18" charset="0"/>
                <a:cs typeface="Times New Roman" pitchFamily="18" charset="0"/>
              </a:rPr>
              <a:t>a</a:t>
            </a:r>
            <a:r>
              <a:rPr lang="en-GB" sz="2800" dirty="0" smtClean="0">
                <a:latin typeface="Times New Roman" pitchFamily="18" charset="0"/>
                <a:cs typeface="Times New Roman" pitchFamily="18" charset="0"/>
              </a:rPr>
              <a:t> </a:t>
            </a:r>
            <a:r>
              <a:rPr lang="en-GB" sz="2800" dirty="0" smtClean="0">
                <a:latin typeface="Times New Roman" pitchFamily="18" charset="0"/>
                <a:cs typeface="Times New Roman" pitchFamily="18" charset="0"/>
              </a:rPr>
              <a:t>Policy Driver</a:t>
            </a:r>
            <a:endParaRPr lang="en-GB"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87396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3046" y="1060413"/>
            <a:ext cx="8753498" cy="5797587"/>
          </a:xfrm>
        </p:spPr>
        <p:txBody>
          <a:bodyPr>
            <a:normAutofit/>
          </a:bodyPr>
          <a:lstStyle/>
          <a:p>
            <a:r>
              <a:rPr lang="en-GB" sz="2000" dirty="0" smtClean="0">
                <a:latin typeface="Times New Roman" panose="02020603050405020304" pitchFamily="18" charset="0"/>
                <a:cs typeface="Times New Roman" panose="02020603050405020304" pitchFamily="18" charset="0"/>
              </a:rPr>
              <a:t>It focuses on promoting what one believes </a:t>
            </a:r>
            <a:r>
              <a:rPr lang="en-GB" sz="2000" dirty="0">
                <a:latin typeface="Times New Roman" panose="02020603050405020304" pitchFamily="18" charset="0"/>
                <a:cs typeface="Times New Roman" panose="02020603050405020304" pitchFamily="18" charset="0"/>
              </a:rPr>
              <a:t>is right (</a:t>
            </a:r>
            <a:r>
              <a:rPr lang="en-GB" sz="2000" dirty="0" err="1" smtClean="0">
                <a:latin typeface="Times New Roman" panose="02020603050405020304" pitchFamily="18" charset="0"/>
                <a:cs typeface="Times New Roman" panose="02020603050405020304" pitchFamily="18" charset="0"/>
              </a:rPr>
              <a:t>Francome</a:t>
            </a:r>
            <a:r>
              <a:rPr lang="en-GB" sz="2000" dirty="0" smtClean="0">
                <a:latin typeface="Times New Roman" panose="02020603050405020304" pitchFamily="18" charset="0"/>
                <a:cs typeface="Times New Roman" panose="02020603050405020304" pitchFamily="18" charset="0"/>
              </a:rPr>
              <a:t>, 2016).</a:t>
            </a:r>
          </a:p>
          <a:p>
            <a:r>
              <a:rPr lang="en-GB" sz="2000" dirty="0" smtClean="0">
                <a:latin typeface="Times New Roman" panose="02020603050405020304" pitchFamily="18" charset="0"/>
                <a:cs typeface="Times New Roman" panose="02020603050405020304" pitchFamily="18" charset="0"/>
              </a:rPr>
              <a:t>It maximizes one’s happiness. </a:t>
            </a:r>
          </a:p>
          <a:p>
            <a:r>
              <a:rPr lang="en-GB" sz="2000" dirty="0" smtClean="0">
                <a:latin typeface="Times New Roman" panose="02020603050405020304" pitchFamily="18" charset="0"/>
                <a:cs typeface="Times New Roman" panose="02020603050405020304" pitchFamily="18" charset="0"/>
              </a:rPr>
              <a:t>Women should conduct abortion at any given time.</a:t>
            </a:r>
          </a:p>
          <a:p>
            <a:r>
              <a:rPr lang="en-GB" sz="2000" dirty="0" smtClean="0">
                <a:latin typeface="Times New Roman" panose="02020603050405020304" pitchFamily="18" charset="0"/>
                <a:cs typeface="Times New Roman" panose="02020603050405020304" pitchFamily="18" charset="0"/>
              </a:rPr>
              <a:t>Women should do what their wish with their bodies.</a:t>
            </a: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719537" y="285305"/>
            <a:ext cx="8596668" cy="715115"/>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Consequence Based (Utilitarian) </a:t>
            </a:r>
            <a:endParaRPr lang="en-GB" sz="28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704403" y="2862198"/>
            <a:ext cx="9753600" cy="3805888"/>
          </a:xfrm>
          <a:prstGeom prst="rect">
            <a:avLst/>
          </a:prstGeom>
        </p:spPr>
      </p:pic>
    </p:spTree>
    <p:extLst>
      <p:ext uri="{BB962C8B-B14F-4D97-AF65-F5344CB8AC3E}">
        <p14:creationId xmlns:p14="http://schemas.microsoft.com/office/powerpoint/2010/main" xmlns="" val="11169170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5808" y="1055999"/>
            <a:ext cx="8596668" cy="5441430"/>
          </a:xfrm>
        </p:spPr>
        <p:txBody>
          <a:bodyPr>
            <a:normAutofit/>
          </a:bodyPr>
          <a:lstStyle/>
          <a:p>
            <a:r>
              <a:rPr lang="en-GB" sz="2000" dirty="0" smtClean="0">
                <a:latin typeface="Times New Roman" panose="02020603050405020304" pitchFamily="18" charset="0"/>
                <a:cs typeface="Times New Roman" panose="02020603050405020304" pitchFamily="18" charset="0"/>
              </a:rPr>
              <a:t>Women should be allowed to practice abortion.</a:t>
            </a:r>
          </a:p>
          <a:p>
            <a:r>
              <a:rPr lang="en-GB" sz="2000" dirty="0" smtClean="0">
                <a:latin typeface="Times New Roman" panose="02020603050405020304" pitchFamily="18" charset="0"/>
                <a:cs typeface="Times New Roman" panose="02020603050405020304" pitchFamily="18" charset="0"/>
              </a:rPr>
              <a:t>It is ethical to grant them freedom.</a:t>
            </a:r>
          </a:p>
          <a:p>
            <a:r>
              <a:rPr lang="en-GB" sz="2000" dirty="0">
                <a:latin typeface="Times New Roman" panose="02020603050405020304" pitchFamily="18" charset="0"/>
                <a:cs typeface="Times New Roman" panose="02020603050405020304" pitchFamily="18" charset="0"/>
              </a:rPr>
              <a:t>W</a:t>
            </a:r>
            <a:r>
              <a:rPr lang="en-GB" sz="2000" dirty="0" smtClean="0">
                <a:latin typeface="Times New Roman" panose="02020603050405020304" pitchFamily="18" charset="0"/>
                <a:cs typeface="Times New Roman" panose="02020603050405020304" pitchFamily="18" charset="0"/>
              </a:rPr>
              <a:t>omen should control their bodies. </a:t>
            </a:r>
          </a:p>
          <a:p>
            <a:r>
              <a:rPr lang="en-GB" sz="2000" dirty="0" smtClean="0">
                <a:latin typeface="Times New Roman" panose="02020603050405020304" pitchFamily="18" charset="0"/>
                <a:cs typeface="Times New Roman" panose="02020603050405020304" pitchFamily="18" charset="0"/>
              </a:rPr>
              <a:t>Healthcare givers should aid women to have safe abortions. </a:t>
            </a: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179882"/>
            <a:ext cx="8596668" cy="674557"/>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858030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740" y="1611949"/>
            <a:ext cx="8596668" cy="3880773"/>
          </a:xfrm>
        </p:spPr>
        <p:txBody>
          <a:bodyPr>
            <a:normAutofit/>
          </a:bodyPr>
          <a:lstStyle/>
          <a:p>
            <a:pPr indent="-324000"/>
            <a:r>
              <a:rPr lang="en-GB" sz="2000" dirty="0" err="1">
                <a:latin typeface="Times New Roman" panose="02020603050405020304" pitchFamily="18" charset="0"/>
                <a:cs typeface="Times New Roman" panose="02020603050405020304" pitchFamily="18" charset="0"/>
              </a:rPr>
              <a:t>Bergallo</a:t>
            </a:r>
            <a:r>
              <a:rPr lang="en-GB" sz="2000" dirty="0">
                <a:latin typeface="Times New Roman" panose="02020603050405020304" pitchFamily="18" charset="0"/>
                <a:cs typeface="Times New Roman" panose="02020603050405020304" pitchFamily="18" charset="0"/>
              </a:rPr>
              <a:t>, P., &amp; Ramón Michel, A. (2016). Constitutional developments in Latin American abortion law. </a:t>
            </a:r>
            <a:r>
              <a:rPr lang="en-GB" sz="2000" i="1" dirty="0">
                <a:latin typeface="Times New Roman" panose="02020603050405020304" pitchFamily="18" charset="0"/>
                <a:cs typeface="Times New Roman" panose="02020603050405020304" pitchFamily="18" charset="0"/>
              </a:rPr>
              <a:t>International Journal of </a:t>
            </a:r>
            <a:r>
              <a:rPr lang="en-GB" sz="2000" i="1" dirty="0" err="1">
                <a:latin typeface="Times New Roman" panose="02020603050405020304" pitchFamily="18" charset="0"/>
                <a:cs typeface="Times New Roman" panose="02020603050405020304" pitchFamily="18" charset="0"/>
              </a:rPr>
              <a:t>Gynecology</a:t>
            </a:r>
            <a:r>
              <a:rPr lang="en-GB" sz="2000" i="1" dirty="0">
                <a:latin typeface="Times New Roman" panose="02020603050405020304" pitchFamily="18" charset="0"/>
                <a:cs typeface="Times New Roman" panose="02020603050405020304" pitchFamily="18" charset="0"/>
              </a:rPr>
              <a:t> &amp; Obstetrics</a:t>
            </a:r>
            <a:r>
              <a:rPr lang="en-GB" sz="2000" dirty="0">
                <a:latin typeface="Times New Roman" panose="02020603050405020304" pitchFamily="18" charset="0"/>
                <a:cs typeface="Times New Roman" panose="02020603050405020304" pitchFamily="18" charset="0"/>
              </a:rPr>
              <a:t>, </a:t>
            </a:r>
            <a:r>
              <a:rPr lang="en-GB" sz="2000" i="1" dirty="0">
                <a:latin typeface="Times New Roman" panose="02020603050405020304" pitchFamily="18" charset="0"/>
                <a:cs typeface="Times New Roman" panose="02020603050405020304" pitchFamily="18" charset="0"/>
              </a:rPr>
              <a:t>135</a:t>
            </a:r>
            <a:r>
              <a:rPr lang="en-GB" sz="2000" dirty="0">
                <a:latin typeface="Times New Roman" panose="02020603050405020304" pitchFamily="18" charset="0"/>
                <a:cs typeface="Times New Roman" panose="02020603050405020304" pitchFamily="18" charset="0"/>
              </a:rPr>
              <a:t>(2), 228-231</a:t>
            </a:r>
            <a:r>
              <a:rPr lang="en-GB" sz="2000" dirty="0" smtClean="0">
                <a:latin typeface="Times New Roman" panose="02020603050405020304" pitchFamily="18" charset="0"/>
                <a:cs typeface="Times New Roman" panose="02020603050405020304" pitchFamily="18" charset="0"/>
              </a:rPr>
              <a:t>.</a:t>
            </a:r>
          </a:p>
          <a:p>
            <a:pPr indent="-324000"/>
            <a:r>
              <a:rPr lang="en-GB" sz="2000" dirty="0" err="1">
                <a:latin typeface="Times New Roman" panose="02020603050405020304" pitchFamily="18" charset="0"/>
                <a:cs typeface="Times New Roman" panose="02020603050405020304" pitchFamily="18" charset="0"/>
              </a:rPr>
              <a:t>Francome</a:t>
            </a:r>
            <a:r>
              <a:rPr lang="en-GB" sz="2000" dirty="0">
                <a:latin typeface="Times New Roman" panose="02020603050405020304" pitchFamily="18" charset="0"/>
                <a:cs typeface="Times New Roman" panose="02020603050405020304" pitchFamily="18" charset="0"/>
              </a:rPr>
              <a:t>, C. (2016). </a:t>
            </a:r>
            <a:r>
              <a:rPr lang="en-GB" sz="2000" i="1" dirty="0">
                <a:latin typeface="Times New Roman" panose="02020603050405020304" pitchFamily="18" charset="0"/>
                <a:cs typeface="Times New Roman" panose="02020603050405020304" pitchFamily="18" charset="0"/>
              </a:rPr>
              <a:t>Unsafe Abortion and Women's Health: Change and Liberalization</a:t>
            </a:r>
            <a:r>
              <a:rPr lang="en-GB" sz="2000" dirty="0">
                <a:latin typeface="Times New Roman" panose="02020603050405020304" pitchFamily="18" charset="0"/>
                <a:cs typeface="Times New Roman" panose="02020603050405020304" pitchFamily="18" charset="0"/>
              </a:rPr>
              <a:t>. Routledge.</a:t>
            </a:r>
            <a:endParaRPr lang="en-GB" sz="2000" dirty="0" smtClean="0">
              <a:latin typeface="Times New Roman" panose="02020603050405020304" pitchFamily="18" charset="0"/>
              <a:cs typeface="Times New Roman" panose="02020603050405020304" pitchFamily="18" charset="0"/>
            </a:endParaRPr>
          </a:p>
          <a:p>
            <a:pPr indent="-324000"/>
            <a:r>
              <a:rPr lang="en-GB" sz="2000" dirty="0" smtClean="0">
                <a:latin typeface="Times New Roman" panose="02020603050405020304" pitchFamily="18" charset="0"/>
                <a:cs typeface="Times New Roman" panose="02020603050405020304" pitchFamily="18" charset="0"/>
              </a:rPr>
              <a:t>Segers</a:t>
            </a:r>
            <a:r>
              <a:rPr lang="en-GB" sz="2000" dirty="0">
                <a:latin typeface="Times New Roman" panose="02020603050405020304" pitchFamily="18" charset="0"/>
                <a:cs typeface="Times New Roman" panose="02020603050405020304" pitchFamily="18" charset="0"/>
              </a:rPr>
              <a:t>, M. C., &amp; Byrnes, T. A. (2016). </a:t>
            </a:r>
            <a:r>
              <a:rPr lang="en-GB" sz="2000" i="1" dirty="0">
                <a:latin typeface="Times New Roman" panose="02020603050405020304" pitchFamily="18" charset="0"/>
                <a:cs typeface="Times New Roman" panose="02020603050405020304" pitchFamily="18" charset="0"/>
              </a:rPr>
              <a:t>Abortion politics in American states</a:t>
            </a:r>
            <a:r>
              <a:rPr lang="en-GB" sz="2000" dirty="0">
                <a:latin typeface="Times New Roman" panose="02020603050405020304" pitchFamily="18" charset="0"/>
                <a:cs typeface="Times New Roman" panose="02020603050405020304" pitchFamily="18" charset="0"/>
              </a:rPr>
              <a:t>. Routledge.</a:t>
            </a:r>
          </a:p>
        </p:txBody>
      </p:sp>
      <p:sp>
        <p:nvSpPr>
          <p:cNvPr id="2" name="Title 1"/>
          <p:cNvSpPr>
            <a:spLocks noGrp="1"/>
          </p:cNvSpPr>
          <p:nvPr>
            <p:ph type="title"/>
          </p:nvPr>
        </p:nvSpPr>
        <p:spPr>
          <a:xfrm>
            <a:off x="677334" y="609600"/>
            <a:ext cx="8596668" cy="431409"/>
          </a:xfrm>
        </p:spPr>
        <p:txBody>
          <a:bodyPr>
            <a:normAutofit fontScale="90000"/>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06448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2160589"/>
            <a:ext cx="8596668" cy="4914768"/>
          </a:xfrm>
        </p:spPr>
        <p:txBody>
          <a:bodyPr>
            <a:normAutofit/>
          </a:bodyPr>
          <a:lstStyle/>
          <a:p>
            <a:r>
              <a:rPr lang="en-GB" sz="2000" dirty="0" smtClean="0">
                <a:latin typeface="Times New Roman" panose="02020603050405020304" pitchFamily="18" charset="0"/>
                <a:cs typeface="Times New Roman" panose="02020603050405020304" pitchFamily="18" charset="0"/>
              </a:rPr>
              <a:t>Presented by;</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072663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567</TotalTime>
  <Words>873</Words>
  <Application>Microsoft Office PowerPoint</Application>
  <PresentationFormat>Custom</PresentationFormat>
  <Paragraphs>59</Paragraphs>
  <Slides>11</Slides>
  <Notes>8</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Ethical Issues</vt:lpstr>
      <vt:lpstr>Women's Right to have Abortion</vt:lpstr>
      <vt:lpstr>Dilemmas or Concerns on Women's Right to have Abortion </vt:lpstr>
      <vt:lpstr>My Rationale on The Issue</vt:lpstr>
      <vt:lpstr>The Key Stakeholders and Factors in Support of the Issue </vt:lpstr>
      <vt:lpstr>Ethical Principles Involved </vt:lpstr>
      <vt:lpstr>Access as a Policy Driver</vt:lpstr>
      <vt:lpstr>Consequence Based (Utilitarian) </vt:lpstr>
      <vt:lpstr>Conclusion</vt:lpstr>
      <vt:lpstr>References</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Issues</dc:title>
  <dc:creator>Antony</dc:creator>
  <cp:lastModifiedBy>ADM</cp:lastModifiedBy>
  <cp:revision>26</cp:revision>
  <dcterms:created xsi:type="dcterms:W3CDTF">2019-06-06T19:05:14Z</dcterms:created>
  <dcterms:modified xsi:type="dcterms:W3CDTF">2019-06-07T05:08:38Z</dcterms:modified>
</cp:coreProperties>
</file>